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3" r:id="rId9"/>
    <p:sldId id="265" r:id="rId10"/>
    <p:sldId id="269" r:id="rId11"/>
    <p:sldId id="289" r:id="rId12"/>
    <p:sldId id="270" r:id="rId13"/>
    <p:sldId id="267" r:id="rId14"/>
    <p:sldId id="268" r:id="rId15"/>
    <p:sldId id="276" r:id="rId16"/>
    <p:sldId id="277" r:id="rId17"/>
    <p:sldId id="280" r:id="rId18"/>
    <p:sldId id="282" r:id="rId19"/>
    <p:sldId id="290" r:id="rId20"/>
    <p:sldId id="279" r:id="rId21"/>
    <p:sldId id="284" r:id="rId22"/>
    <p:sldId id="285" r:id="rId23"/>
    <p:sldId id="283" r:id="rId24"/>
    <p:sldId id="271" r:id="rId25"/>
    <p:sldId id="272" r:id="rId26"/>
    <p:sldId id="273" r:id="rId27"/>
    <p:sldId id="274" r:id="rId28"/>
    <p:sldId id="286" r:id="rId29"/>
    <p:sldId id="293" r:id="rId30"/>
    <p:sldId id="291" r:id="rId31"/>
    <p:sldId id="278" r:id="rId32"/>
    <p:sldId id="281" r:id="rId33"/>
    <p:sldId id="292" r:id="rId34"/>
    <p:sldId id="287" r:id="rId35"/>
    <p:sldId id="275" r:id="rId36"/>
    <p:sldId id="288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0123FA4-28B4-48FB-90B7-0DDE2DB08626}" type="datetimeFigureOut">
              <a:rPr lang="ru-RU" smtClean="0"/>
              <a:t>20.01.2025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E0CD9E0-7CF0-4FEC-A472-27D2319E21FA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9536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23FA4-28B4-48FB-90B7-0DDE2DB08626}" type="datetimeFigureOut">
              <a:rPr lang="ru-RU" smtClean="0"/>
              <a:t>20.01.2025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D9E0-7CF0-4FEC-A472-27D2319E21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014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23FA4-28B4-48FB-90B7-0DDE2DB08626}" type="datetimeFigureOut">
              <a:rPr lang="ru-RU" smtClean="0"/>
              <a:t>20.01.2025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D9E0-7CF0-4FEC-A472-27D2319E21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531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23FA4-28B4-48FB-90B7-0DDE2DB08626}" type="datetimeFigureOut">
              <a:rPr lang="ru-RU" smtClean="0"/>
              <a:t>20.01.2025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D9E0-7CF0-4FEC-A472-27D2319E21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964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23FA4-28B4-48FB-90B7-0DDE2DB08626}" type="datetimeFigureOut">
              <a:rPr lang="ru-RU" smtClean="0"/>
              <a:t>20.01.2025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D9E0-7CF0-4FEC-A472-27D2319E21FA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21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23FA4-28B4-48FB-90B7-0DDE2DB08626}" type="datetimeFigureOut">
              <a:rPr lang="ru-RU" smtClean="0"/>
              <a:t>20.01.2025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D9E0-7CF0-4FEC-A472-27D2319E21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778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23FA4-28B4-48FB-90B7-0DDE2DB08626}" type="datetimeFigureOut">
              <a:rPr lang="ru-RU" smtClean="0"/>
              <a:t>20.01.2025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D9E0-7CF0-4FEC-A472-27D2319E21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7023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23FA4-28B4-48FB-90B7-0DDE2DB08626}" type="datetimeFigureOut">
              <a:rPr lang="ru-RU" smtClean="0"/>
              <a:t>20.01.2025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D9E0-7CF0-4FEC-A472-27D2319E21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945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23FA4-28B4-48FB-90B7-0DDE2DB08626}" type="datetimeFigureOut">
              <a:rPr lang="ru-RU" smtClean="0"/>
              <a:t>20.01.2025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D9E0-7CF0-4FEC-A472-27D2319E21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774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23FA4-28B4-48FB-90B7-0DDE2DB08626}" type="datetimeFigureOut">
              <a:rPr lang="ru-RU" smtClean="0"/>
              <a:t>20.01.2025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D9E0-7CF0-4FEC-A472-27D2319E21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229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23FA4-28B4-48FB-90B7-0DDE2DB08626}" type="datetimeFigureOut">
              <a:rPr lang="ru-RU" smtClean="0"/>
              <a:t>20.01.2025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D9E0-7CF0-4FEC-A472-27D2319E21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140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20123FA4-28B4-48FB-90B7-0DDE2DB08626}" type="datetimeFigureOut">
              <a:rPr lang="ru-RU" smtClean="0"/>
              <a:t>20.01.2025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0E0CD9E0-7CF0-4FEC-A472-27D2319E21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869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80038" y="703386"/>
            <a:ext cx="9144000" cy="4914900"/>
          </a:xfrm>
        </p:spPr>
        <p:txBody>
          <a:bodyPr>
            <a:noAutofit/>
          </a:bodyPr>
          <a:lstStyle/>
          <a:p>
            <a:r>
              <a:rPr lang="kk-KZ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Астана қаласы әкімдігінің «№31 мектеп-гимназия» ШЖҚ МКК</a:t>
            </a:r>
            <a:br>
              <a:rPr lang="kk-KZ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1-11 </a:t>
            </a:r>
            <a:r>
              <a:rPr lang="kk-KZ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сынып </a:t>
            </a:r>
            <a:r>
              <a:rPr lang="kk-KZ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төрайымдарына </a:t>
            </a:r>
            <a:r>
              <a:rPr lang="kk-KZ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арналған  жалпы ата-аналар жиналысы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77431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997131"/>
          </a:xfrm>
        </p:spPr>
        <p:txBody>
          <a:bodyPr/>
          <a:lstStyle/>
          <a:p>
            <a:r>
              <a:rPr lang="kk-KZ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 қабылдайтын бөлмелер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30" y="1483633"/>
            <a:ext cx="3678070" cy="490409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700" y="1470219"/>
            <a:ext cx="3678069" cy="49040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769" y="1456807"/>
            <a:ext cx="3698189" cy="493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10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349" y="555987"/>
            <a:ext cx="4425520" cy="590069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103" y="569687"/>
            <a:ext cx="4415246" cy="5886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12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957943"/>
          </a:xfrm>
        </p:spPr>
        <p:txBody>
          <a:bodyPr>
            <a:normAutofit fontScale="90000"/>
          </a:bodyPr>
          <a:lstStyle/>
          <a:p>
            <a:r>
              <a:rPr lang="kk-K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қабат бас есепші мен есепші отырған кабинет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1690688"/>
            <a:ext cx="5199346" cy="4486275"/>
          </a:xfrm>
        </p:spPr>
      </p:pic>
      <p:sp>
        <p:nvSpPr>
          <p:cNvPr id="9" name="TextBox 8"/>
          <p:cNvSpPr txBox="1"/>
          <p:nvPr/>
        </p:nvSpPr>
        <p:spPr>
          <a:xfrm>
            <a:off x="977031" y="1816274"/>
            <a:ext cx="1178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/>
              <a:t>дейін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176378" y="1816274"/>
            <a:ext cx="855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/>
              <a:t>кейін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546" y="1690688"/>
            <a:ext cx="5316253" cy="44862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76378" y="1816274"/>
            <a:ext cx="842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/>
              <a:t>кейін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144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Сумен жабдықтау және канализация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845" y="1561011"/>
            <a:ext cx="4741817" cy="48006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486" y="1561011"/>
            <a:ext cx="478536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11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Өрт гидранттары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356" y="1749670"/>
            <a:ext cx="3480106" cy="43375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462" y="1749670"/>
            <a:ext cx="3480106" cy="433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70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kk-KZ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үрделі жөндеуден бөлек жасалған жұмыстар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60" y="1965960"/>
            <a:ext cx="5384800" cy="40386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760" y="1965960"/>
            <a:ext cx="53848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18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12" y="394026"/>
            <a:ext cx="11380888" cy="6068322"/>
          </a:xfrm>
        </p:spPr>
      </p:pic>
    </p:spTree>
    <p:extLst>
      <p:ext uri="{BB962C8B-B14F-4D97-AF65-F5344CB8AC3E}">
        <p14:creationId xmlns:p14="http://schemas.microsoft.com/office/powerpoint/2010/main" val="419083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23" y="474783"/>
            <a:ext cx="5546239" cy="59523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663" y="394026"/>
            <a:ext cx="5743084" cy="6068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28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648" y="875212"/>
            <a:ext cx="5266151" cy="53017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46759" y="1803748"/>
            <a:ext cx="1045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/>
              <a:t>дейін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196206" y="1803748"/>
            <a:ext cx="935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/>
              <a:t>кейін</a:t>
            </a:r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875212"/>
            <a:ext cx="5249446" cy="5301752"/>
          </a:xfrm>
        </p:spPr>
      </p:pic>
      <p:sp>
        <p:nvSpPr>
          <p:cNvPr id="10" name="TextBox 9"/>
          <p:cNvSpPr txBox="1"/>
          <p:nvPr/>
        </p:nvSpPr>
        <p:spPr>
          <a:xfrm>
            <a:off x="946759" y="1690688"/>
            <a:ext cx="1133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/>
              <a:t>дейін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121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1" y="524692"/>
            <a:ext cx="8072845" cy="6054634"/>
          </a:xfrm>
        </p:spPr>
      </p:pic>
    </p:spTree>
    <p:extLst>
      <p:ext uri="{BB962C8B-B14F-4D97-AF65-F5344CB8AC3E}">
        <p14:creationId xmlns:p14="http://schemas.microsoft.com/office/powerpoint/2010/main" val="327441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8077" y="345831"/>
            <a:ext cx="9875520" cy="1356360"/>
          </a:xfrm>
        </p:spPr>
        <p:txBody>
          <a:bodyPr/>
          <a:lstStyle/>
          <a:p>
            <a:r>
              <a:rPr lang="kk-KZ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Күн тәртібіндегі сұрақтар: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91408"/>
            <a:ext cx="9501554" cy="458555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Мектептің</a:t>
            </a:r>
            <a:r>
              <a:rPr lang="ru-RU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күрделі</a:t>
            </a:r>
            <a:r>
              <a:rPr lang="ru-RU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жөндеуінің</a:t>
            </a:r>
            <a:r>
              <a:rPr lang="ru-RU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нәтижелері</a:t>
            </a:r>
            <a:r>
              <a:rPr lang="ru-RU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№31 </a:t>
            </a:r>
            <a:r>
              <a:rPr lang="ru-RU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мектеп-гимназиясының</a:t>
            </a:r>
            <a:r>
              <a:rPr lang="ru-RU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2024 </a:t>
            </a:r>
            <a:r>
              <a:rPr lang="ru-RU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жылға</a:t>
            </a:r>
            <a:r>
              <a:rPr lang="ru-RU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арналған</a:t>
            </a:r>
            <a:r>
              <a:rPr lang="ru-RU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бюджетін</a:t>
            </a:r>
            <a:r>
              <a:rPr lang="ru-RU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игеру</a:t>
            </a:r>
            <a:r>
              <a:rPr lang="ru-RU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қорытынды</a:t>
            </a:r>
            <a:r>
              <a:rPr lang="ru-RU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есебі</a:t>
            </a:r>
            <a:r>
              <a:rPr lang="ru-RU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kk-KZ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Әр түрлі мәселелер</a:t>
            </a:r>
            <a:endParaRPr lang="ru-RU" sz="4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17" y="476794"/>
            <a:ext cx="5443560" cy="53721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977" y="476794"/>
            <a:ext cx="5826035" cy="53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39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12285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286" y="0"/>
            <a:ext cx="6279714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100208"/>
            <a:ext cx="1427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/>
              <a:t>Дейін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25019" y="50104"/>
            <a:ext cx="1074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/>
              <a:t>Кейін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55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164" y="365124"/>
            <a:ext cx="5615835" cy="6492875"/>
          </a:xfrm>
          <a:prstGeom prst="rect">
            <a:avLst/>
          </a:prstGeom>
        </p:spPr>
      </p:pic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46" y="365124"/>
            <a:ext cx="6025018" cy="6492875"/>
          </a:xfrm>
        </p:spPr>
      </p:pic>
      <p:sp>
        <p:nvSpPr>
          <p:cNvPr id="10" name="TextBox 9"/>
          <p:cNvSpPr txBox="1"/>
          <p:nvPr/>
        </p:nvSpPr>
        <p:spPr>
          <a:xfrm>
            <a:off x="676406" y="365123"/>
            <a:ext cx="910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/>
              <a:t>Дейін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739003" y="513567"/>
            <a:ext cx="898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/>
              <a:t>Кейін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08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71" y="633548"/>
            <a:ext cx="4278698" cy="5704931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269" y="3015887"/>
            <a:ext cx="5538652" cy="35433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269" y="114027"/>
            <a:ext cx="5538652" cy="4153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2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kk-KZ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Астана қаласы әкімдігінің «№31 мектеп-гимназия» ШЖҚ </a:t>
            </a:r>
            <a:r>
              <a:rPr lang="kk-KZ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МКК бюджеті туралы ақпарат 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3386" y="2057400"/>
            <a:ext cx="10312486" cy="40386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kk-KZ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ж. жалпы мектеп фонды 1 899 080 926,31 құрады</a:t>
            </a:r>
          </a:p>
          <a:p>
            <a:pPr marL="560070" indent="-514350">
              <a:buAutoNum type="arabicParenR"/>
            </a:pPr>
            <a:r>
              <a:rPr lang="ru-RU" alt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Педагогтер</a:t>
            </a:r>
            <a:r>
              <a:rPr lang="ru-RU" alt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 </a:t>
            </a:r>
            <a:r>
              <a:rPr lang="ru-RU" alt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мектеп</a:t>
            </a:r>
            <a:r>
              <a:rPr lang="ru-RU" alt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қызметкерлердің</a:t>
            </a:r>
            <a:r>
              <a:rPr lang="ru-RU" alt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жалақысы</a:t>
            </a:r>
            <a:endParaRPr lang="ru-RU" alt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kk-KZ" alt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-1 293 507 571 тг.</a:t>
            </a:r>
          </a:p>
          <a:p>
            <a:pPr marL="560070" indent="-514350">
              <a:buFont typeface="+mj-lt"/>
              <a:buAutoNum type="arabicParenR" startAt="2"/>
            </a:pPr>
            <a:r>
              <a:rPr lang="kk-KZ" alt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Салықтар мен аударымдар -177 206 480 тг</a:t>
            </a:r>
          </a:p>
          <a:p>
            <a:pPr marL="560070" indent="-514350">
              <a:buAutoNum type="arabicParenR" startAt="2"/>
            </a:pPr>
            <a:r>
              <a:rPr lang="kk-KZ" alt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Коммуналдық қызметтер- 47 198 278 тг</a:t>
            </a:r>
          </a:p>
          <a:p>
            <a:pPr marL="560070" indent="-514350">
              <a:buAutoNum type="arabicParenR" startAt="2"/>
            </a:pPr>
            <a:r>
              <a:rPr lang="kk-KZ" alt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 және байланыс қызметтері -7 405 150 тг</a:t>
            </a:r>
          </a:p>
          <a:p>
            <a:pPr marL="560070" indent="-514350">
              <a:buAutoNum type="arabicParenR" startAt="2"/>
            </a:pPr>
            <a:r>
              <a:rPr lang="kk-KZ" alt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ж. басылымдарға жазылу – 347574 тг</a:t>
            </a:r>
          </a:p>
          <a:p>
            <a:pPr marL="560070" indent="-514350">
              <a:buAutoNum type="arabicParenR" startAt="2"/>
            </a:pPr>
            <a:endParaRPr lang="kk-KZ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2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0" y="729762"/>
            <a:ext cx="9872871" cy="5366238"/>
          </a:xfrm>
        </p:spPr>
        <p:txBody>
          <a:bodyPr>
            <a:normAutofit lnSpcReduction="10000"/>
          </a:bodyPr>
          <a:lstStyle/>
          <a:p>
            <a:pPr marL="502920" indent="-457200">
              <a:buFont typeface="+mj-lt"/>
              <a:buAutoNum type="arabicParenR" startAt="6"/>
            </a:pPr>
            <a:r>
              <a:rPr lang="kk-K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Шаруашылық және канцеляриялық тауарлар – 29 789 207 тг.</a:t>
            </a:r>
          </a:p>
          <a:p>
            <a:pPr marL="502920" indent="-457200">
              <a:buFont typeface="+mj-lt"/>
              <a:buAutoNum type="arabicParenR" startAt="6"/>
            </a:pPr>
            <a:r>
              <a:rPr lang="kk-K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Мектепке жасалынатын қызметтер -28 500 000 тг. Соның ішінде су ішетін фонтандарды ауыстыру/реттеу, турникеттерді қарау, күзет қызметі, мектеп сайты, стендтерді жасау, катридждерді толтыру/ жөндеу, өрт дабылы және шұғыл дабылды қызмет көрсету, және басқа қызметтер.</a:t>
            </a:r>
          </a:p>
          <a:p>
            <a:pPr marL="502920" indent="-457200">
              <a:buFont typeface="+mj-lt"/>
              <a:buAutoNum type="arabicParenR" startAt="6"/>
            </a:pPr>
            <a:r>
              <a:rPr lang="kk-K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1-4 сынып оқушыларын тамақтандыру -  115 591 730 тг</a:t>
            </a: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2920" indent="-457200">
              <a:buFont typeface="+mj-lt"/>
              <a:buAutoNum type="arabicParenR" startAt="6"/>
            </a:pPr>
            <a:r>
              <a:rPr lang="kk-K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 қамтылған оқушыларды тамақтандыру – 3 136 020 тг</a:t>
            </a:r>
          </a:p>
          <a:p>
            <a:pPr>
              <a:buFontTx/>
              <a:buChar char="-"/>
            </a:pPr>
            <a:r>
              <a:rPr lang="kk-K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Жалпыға міндетті оқу қоры/Всеобуч – 5 293 247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(122 бала)</a:t>
            </a:r>
          </a:p>
          <a:p>
            <a:pPr>
              <a:buFontTx/>
              <a:buChar char="-"/>
            </a:pPr>
            <a:r>
              <a:rPr lang="kk-K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 қамтылған оқушыларды лагерьмен қамту – 1 160 715 тг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(10 </a:t>
            </a:r>
            <a:r>
              <a:rPr lang="kk-K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502920" indent="-457200">
              <a:buFont typeface="+mj-lt"/>
              <a:buAutoNum type="arabicParenR" startAt="10"/>
            </a:pPr>
            <a:r>
              <a:rPr lang="kk-K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ҚР бойынша іс сапар-1 070 279 тг.</a:t>
            </a:r>
          </a:p>
          <a:p>
            <a:pPr marL="502920" indent="-457200">
              <a:buFont typeface="+mj-lt"/>
              <a:buAutoNum type="arabicParenR" startAt="10"/>
            </a:pPr>
            <a:r>
              <a:rPr lang="kk-KZ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 қор: 188 874 675,31 тг құрады</a:t>
            </a:r>
          </a:p>
          <a:p>
            <a:pPr marL="45720" indent="0">
              <a:buNone/>
            </a:pPr>
            <a:r>
              <a:rPr lang="kk-K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-интерактивті панельдер -18 821 017,60 тг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kk-K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5720" indent="0">
              <a:buNone/>
            </a:pPr>
            <a:r>
              <a:rPr lang="kk-K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- Жарық диодты панельдер- 15 540 137,60 тг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(9 </a:t>
            </a:r>
            <a:r>
              <a:rPr lang="kk-K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502920" indent="-457200">
              <a:buFont typeface="+mj-lt"/>
              <a:buAutoNum type="arabicParenR" startAt="10"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2920" indent="-457200">
              <a:buFont typeface="+mj-lt"/>
              <a:buAutoNum type="arabicParenR" startAt="10"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54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0" y="773723"/>
            <a:ext cx="9872871" cy="5322277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kk-K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Принтерлер – 5 519 315, 20 тг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 </a:t>
            </a:r>
            <a:r>
              <a:rPr lang="kk-K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FontTx/>
              <a:buChar char="-"/>
            </a:pPr>
            <a:r>
              <a:rPr lang="kk-K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Асхана орындықтары – 7 199 996,83 тг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180 </a:t>
            </a:r>
            <a:r>
              <a:rPr lang="kk-K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FontTx/>
              <a:buChar char="-"/>
            </a:pPr>
            <a:r>
              <a:rPr lang="kk-K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Асханаға арналған үстелдер – 3 539 995,20 тг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(30 </a:t>
            </a:r>
            <a:r>
              <a:rPr lang="kk-K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FontTx/>
              <a:buChar char="-"/>
            </a:pPr>
            <a:r>
              <a:rPr lang="kk-K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Оқушыларға арналған 4 –те 1 шкафтері -10 752 000 тг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(80 </a:t>
            </a:r>
            <a:r>
              <a:rPr lang="kk-K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FontTx/>
              <a:buChar char="-"/>
            </a:pPr>
            <a:r>
              <a:rPr lang="kk-K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 орындық парталар мен орындықтар – 13 199 996,88 тг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(150 </a:t>
            </a:r>
            <a:r>
              <a:rPr lang="kk-K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FontTx/>
              <a:buChar char="-"/>
            </a:pPr>
            <a:r>
              <a:rPr lang="kk-K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Ұстаздарға арналған шкафтар -17 999 856 тг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(150 </a:t>
            </a:r>
            <a:r>
              <a:rPr lang="kk-K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FontTx/>
              <a:buChar char="-"/>
            </a:pPr>
            <a:r>
              <a:rPr lang="kk-K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Ұстаздарға арналған үстелдер – 6 749 960 тг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(50 </a:t>
            </a:r>
            <a:r>
              <a:rPr lang="kk-K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FontTx/>
              <a:buChar char="-"/>
            </a:pPr>
            <a:r>
              <a:rPr lang="kk-K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Кітапханаға арналған «видеостена» - 15 120 000 тг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 комплект)</a:t>
            </a:r>
          </a:p>
          <a:p>
            <a:pPr>
              <a:buFontTx/>
              <a:buChar char="-"/>
            </a:pPr>
            <a:r>
              <a:rPr lang="kk-K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Стендтер – 13 750 000 тг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(45 </a:t>
            </a:r>
            <a:r>
              <a:rPr lang="kk-K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FontTx/>
              <a:buChar char="-"/>
            </a:pPr>
            <a:r>
              <a:rPr lang="kk-K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АПК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турникеттер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СУСН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апараты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– 29 792 800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тг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STEM </a:t>
            </a:r>
            <a:r>
              <a:rPr lang="kk-K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 – 14 784 000 тг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8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0" y="729763"/>
            <a:ext cx="9872871" cy="5521568"/>
          </a:xfrm>
        </p:spPr>
        <p:txBody>
          <a:bodyPr>
            <a:normAutofit fontScale="25000" lnSpcReduction="20000"/>
          </a:bodyPr>
          <a:lstStyle/>
          <a:p>
            <a:r>
              <a:rPr lang="kk-KZ" sz="9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Информатика кабинеті – 16 105 600 тг</a:t>
            </a:r>
          </a:p>
          <a:p>
            <a:endParaRPr lang="kk-KZ" sz="9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9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 қор 2023 жылдың үнемделуі – 60 665 136,64 тг</a:t>
            </a:r>
          </a:p>
          <a:p>
            <a:pPr marL="45720" indent="0">
              <a:buNone/>
            </a:pPr>
            <a:r>
              <a:rPr lang="kk-KZ" sz="9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 залына лед экран – 11 199 996,64 тг </a:t>
            </a:r>
            <a:r>
              <a:rPr lang="ru-RU" sz="9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 </a:t>
            </a:r>
            <a:r>
              <a:rPr lang="kk-KZ" sz="9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дана</a:t>
            </a:r>
            <a:r>
              <a:rPr lang="ru-RU" sz="9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5720" indent="0">
              <a:buNone/>
            </a:pPr>
            <a:r>
              <a:rPr lang="kk-KZ" sz="9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Екі орынды парталар – 7 391 932,80 тг </a:t>
            </a:r>
            <a:r>
              <a:rPr lang="ru-RU" sz="9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(60 </a:t>
            </a:r>
            <a:r>
              <a:rPr lang="kk-KZ" sz="9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дана</a:t>
            </a:r>
            <a:r>
              <a:rPr lang="ru-RU" sz="9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5720" indent="0">
              <a:buNone/>
            </a:pPr>
            <a:r>
              <a:rPr lang="kk-KZ" sz="9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 залына орындықтар -7 274 400 тг </a:t>
            </a:r>
            <a:r>
              <a:rPr lang="ru-RU" sz="9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(100 </a:t>
            </a:r>
            <a:r>
              <a:rPr lang="kk-KZ" sz="9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дана</a:t>
            </a:r>
            <a:r>
              <a:rPr lang="ru-RU" sz="9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5720" indent="0">
              <a:buNone/>
            </a:pPr>
            <a:r>
              <a:rPr lang="kk-KZ" sz="9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Жалюзи -3 238 800 тг </a:t>
            </a:r>
            <a:r>
              <a:rPr lang="ru-RU" sz="9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(120 комплект)</a:t>
            </a:r>
          </a:p>
          <a:p>
            <a:pPr marL="45720" indent="0">
              <a:buNone/>
            </a:pPr>
            <a:r>
              <a:rPr lang="kk-KZ" sz="9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Жаңа су ішетін фонтандар – 515 996 тг </a:t>
            </a:r>
            <a:r>
              <a:rPr lang="ru-RU" sz="9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 </a:t>
            </a:r>
            <a:r>
              <a:rPr lang="kk-KZ" sz="9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дана</a:t>
            </a:r>
            <a:r>
              <a:rPr lang="ru-RU" sz="9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5720" indent="0">
              <a:buNone/>
            </a:pPr>
            <a:r>
              <a:rPr lang="kk-KZ" sz="9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Моноблоктар -14 902 272 тг </a:t>
            </a:r>
            <a:r>
              <a:rPr lang="ru-RU" sz="9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(30 </a:t>
            </a:r>
            <a:r>
              <a:rPr lang="kk-KZ" sz="9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дана</a:t>
            </a:r>
            <a:r>
              <a:rPr lang="ru-RU" sz="9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45720" indent="0">
              <a:buNone/>
            </a:pPr>
            <a:r>
              <a:rPr lang="kk-KZ" sz="9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Үлкен дивандар – 3 451 840 тг </a:t>
            </a:r>
            <a:r>
              <a:rPr lang="ru-RU" sz="9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 </a:t>
            </a:r>
            <a:r>
              <a:rPr lang="kk-KZ" sz="9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дана</a:t>
            </a:r>
            <a:r>
              <a:rPr lang="ru-RU" sz="9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5720" indent="0">
              <a:buNone/>
            </a:pPr>
            <a:r>
              <a:rPr lang="kk-KZ" sz="9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Орындықтар -3 637 200 тг </a:t>
            </a:r>
            <a:r>
              <a:rPr lang="ru-RU" sz="9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(50 дана)</a:t>
            </a:r>
          </a:p>
          <a:p>
            <a:pPr marL="45720" indent="0">
              <a:buNone/>
            </a:pPr>
            <a:r>
              <a:rPr lang="kk-KZ" sz="9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Ұстаздарға арналған креслолар және дивандар – 4 412 699,20 тг</a:t>
            </a:r>
          </a:p>
          <a:p>
            <a:pPr marL="45720" indent="0">
              <a:buNone/>
            </a:pPr>
            <a:r>
              <a:rPr lang="kk-KZ" sz="9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9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крело</a:t>
            </a:r>
            <a:r>
              <a:rPr lang="ru-RU" sz="9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- 6 дана, диваны- 10 дана)</a:t>
            </a:r>
            <a:r>
              <a:rPr lang="kk-KZ" sz="9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9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ru-RU" sz="6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kk-K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24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542" y="1149532"/>
            <a:ext cx="7332617" cy="5499463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91" y="476793"/>
            <a:ext cx="6602283" cy="5022669"/>
          </a:xfrm>
        </p:spPr>
      </p:pic>
    </p:spTree>
    <p:extLst>
      <p:ext uri="{BB962C8B-B14F-4D97-AF65-F5344CB8AC3E}">
        <p14:creationId xmlns:p14="http://schemas.microsoft.com/office/powerpoint/2010/main" val="183165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24" y="862555"/>
            <a:ext cx="6699249" cy="502443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773" y="481351"/>
            <a:ext cx="3857625" cy="5786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631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85799"/>
            <a:ext cx="10515600" cy="1345223"/>
          </a:xfrm>
        </p:spPr>
        <p:txBody>
          <a:bodyPr>
            <a:noAutofit/>
          </a:bodyPr>
          <a:lstStyle/>
          <a:p>
            <a:pPr algn="ctr"/>
            <a:r>
              <a:rPr lang="kk-KZ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Мектебіміз 1976 жылы салынған және 2026 жылы 50 жылдық мерей той жасаймыз деген жоспар бар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3319" y="2259623"/>
            <a:ext cx="11245361" cy="3697532"/>
          </a:xfrm>
        </p:spPr>
        <p:txBody>
          <a:bodyPr>
            <a:noAutofit/>
          </a:bodyPr>
          <a:lstStyle/>
          <a:p>
            <a:r>
              <a:rPr lang="kk-KZ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Мектепке күрделі жөндеу жүргізу үшін ПСД- 913.305,957 тг</a:t>
            </a:r>
          </a:p>
          <a:p>
            <a:r>
              <a:rPr lang="kk-KZ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Біздің мектепке берілген сумма (ішінара жұмыстар үшін)- 255.000.000 тг</a:t>
            </a:r>
          </a:p>
          <a:p>
            <a:r>
              <a:rPr lang="kk-KZ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Күрделі жөндеуді ұтып алған фирма -230.470630,07 тг (100 % терезе ауыстыру, 1қабат төбесі, санитарлық тораптар, сумен жабдықтау және канализация)</a:t>
            </a:r>
          </a:p>
          <a:p>
            <a:pPr>
              <a:buFontTx/>
              <a:buChar char="-"/>
            </a:pPr>
            <a:r>
              <a:rPr lang="kk-KZ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Авторлық бақылау -1.081801,28 тг</a:t>
            </a:r>
          </a:p>
          <a:p>
            <a:pPr>
              <a:buFontTx/>
              <a:buChar char="-"/>
            </a:pPr>
            <a:r>
              <a:rPr lang="kk-KZ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Техникалық бақылау- 6.138044,64 тг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94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68" y="751114"/>
            <a:ext cx="5384800" cy="40386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468" y="2403564"/>
            <a:ext cx="5416731" cy="406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656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10" y="470263"/>
            <a:ext cx="7237790" cy="4071257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331" y="2505891"/>
            <a:ext cx="7237790" cy="4071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41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286" y="2129245"/>
            <a:ext cx="6043747" cy="4532811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86" y="382615"/>
            <a:ext cx="6015468" cy="4511601"/>
          </a:xfrm>
        </p:spPr>
      </p:pic>
    </p:spTree>
    <p:extLst>
      <p:ext uri="{BB962C8B-B14F-4D97-AF65-F5344CB8AC3E}">
        <p14:creationId xmlns:p14="http://schemas.microsoft.com/office/powerpoint/2010/main" val="84450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58" y="418193"/>
            <a:ext cx="6322181" cy="474163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004" y="1883814"/>
            <a:ext cx="6349385" cy="475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3819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стенды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365" y="1639389"/>
            <a:ext cx="5384800" cy="40386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165" y="1639389"/>
            <a:ext cx="5371739" cy="4028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80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фотолар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1610207"/>
            <a:ext cx="3532207" cy="451326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991" y="1610207"/>
            <a:ext cx="3381271" cy="4508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89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106" y="1267233"/>
            <a:ext cx="9203123" cy="5176757"/>
          </a:xfrm>
        </p:spPr>
      </p:pic>
    </p:spTree>
    <p:extLst>
      <p:ext uri="{BB962C8B-B14F-4D97-AF65-F5344CB8AC3E}">
        <p14:creationId xmlns:p14="http://schemas.microsoft.com/office/powerpoint/2010/main" val="2644209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673162"/>
          </a:xfrm>
        </p:spPr>
        <p:txBody>
          <a:bodyPr>
            <a:normAutofit fontScale="90000"/>
          </a:bodyPr>
          <a:lstStyle/>
          <a:p>
            <a:r>
              <a:rPr lang="kk-KZ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Мектебіміз қандай болды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913" y="1282762"/>
            <a:ext cx="6084277" cy="45632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05" y="1305658"/>
            <a:ext cx="5782408" cy="454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40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2175"/>
          </a:xfrm>
        </p:spPr>
        <p:txBody>
          <a:bodyPr/>
          <a:lstStyle/>
          <a:p>
            <a:r>
              <a:rPr lang="kk-KZ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Терезе ауыстыру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24"/>
          <a:stretch/>
        </p:blipFill>
        <p:spPr>
          <a:xfrm>
            <a:off x="4492004" y="1169376"/>
            <a:ext cx="3426900" cy="5093549"/>
          </a:xfrm>
        </p:spPr>
      </p:pic>
      <p:sp>
        <p:nvSpPr>
          <p:cNvPr id="5" name="AutoShape 2" descr="blob:https://web.whatsapp.com/8b60d642-ca23-4227-874a-4567ae0769bc"/>
          <p:cNvSpPr>
            <a:spLocks noChangeAspect="1" noChangeArrowheads="1"/>
          </p:cNvSpPr>
          <p:nvPr/>
        </p:nvSpPr>
        <p:spPr bwMode="auto">
          <a:xfrm>
            <a:off x="155575" y="-144463"/>
            <a:ext cx="4055940" cy="4055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9" y="1169376"/>
            <a:ext cx="3820162" cy="50935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314" y="1169376"/>
            <a:ext cx="3813315" cy="508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96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876300"/>
          </a:xfrm>
        </p:spPr>
        <p:txBody>
          <a:bodyPr/>
          <a:lstStyle/>
          <a:p>
            <a:r>
              <a:rPr lang="kk-KZ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қабат төбесі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262" y="1485900"/>
            <a:ext cx="4431323" cy="455771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585" y="1485900"/>
            <a:ext cx="4378936" cy="4557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36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830893" y="1514782"/>
            <a:ext cx="10515600" cy="99736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3" y="841451"/>
            <a:ext cx="5052530" cy="534321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89556" y="1665962"/>
            <a:ext cx="940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дейін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24395" y="1828800"/>
            <a:ext cx="1218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кейін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225" y="841451"/>
            <a:ext cx="5448454" cy="5343218"/>
          </a:xfrm>
        </p:spPr>
      </p:pic>
      <p:sp>
        <p:nvSpPr>
          <p:cNvPr id="9" name="TextBox 8"/>
          <p:cNvSpPr txBox="1"/>
          <p:nvPr/>
        </p:nvSpPr>
        <p:spPr>
          <a:xfrm>
            <a:off x="6029561" y="1665962"/>
            <a:ext cx="801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/>
              <a:t>кейін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0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>
                <a:solidFill>
                  <a:srgbClr val="002060"/>
                </a:solidFill>
              </a:rPr>
              <a:t>Мектеп шатыры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776046"/>
            <a:ext cx="5037993" cy="4000499"/>
          </a:xfr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993" y="1756995"/>
            <a:ext cx="5063083" cy="401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51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Санитарлық тораптар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61" y="1590991"/>
            <a:ext cx="3756047" cy="4528456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608" y="1590990"/>
            <a:ext cx="3288323" cy="452845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5"/>
          <a:stretch/>
        </p:blipFill>
        <p:spPr>
          <a:xfrm>
            <a:off x="7622931" y="1590989"/>
            <a:ext cx="3756047" cy="4528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27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Базис</Template>
  <TotalTime>313</TotalTime>
  <Words>636</Words>
  <Application>Microsoft Office PowerPoint</Application>
  <PresentationFormat>Широкоэкранный</PresentationFormat>
  <Paragraphs>93</Paragraphs>
  <Slides>36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9" baseType="lpstr">
      <vt:lpstr>Corbel</vt:lpstr>
      <vt:lpstr>Times New Roman</vt:lpstr>
      <vt:lpstr>Базис</vt:lpstr>
      <vt:lpstr>Астана қаласы әкімдігінің «№31 мектеп-гимназия» ШЖҚ МКК  1-11 сынып төрайымдарына арналған  жалпы ата-аналар жиналысы</vt:lpstr>
      <vt:lpstr>Күн тәртібіндегі сұрақтар:</vt:lpstr>
      <vt:lpstr>Мектебіміз 1976 жылы салынған және 2026 жылы 50 жылдық мерей той жасаймыз деген жоспар бар</vt:lpstr>
      <vt:lpstr>Мектебіміз қандай болды</vt:lpstr>
      <vt:lpstr>Терезе ауыстыру</vt:lpstr>
      <vt:lpstr>1 қабат төбесі</vt:lpstr>
      <vt:lpstr>Презентация PowerPoint</vt:lpstr>
      <vt:lpstr>Мектеп шатыры</vt:lpstr>
      <vt:lpstr>Санитарлық тораптар</vt:lpstr>
      <vt:lpstr>Душ қабылдайтын бөлмелер</vt:lpstr>
      <vt:lpstr>Презентация PowerPoint</vt:lpstr>
      <vt:lpstr>3 қабат бас есепші мен есепші отырған кабинет</vt:lpstr>
      <vt:lpstr>Сумен жабдықтау және канализация</vt:lpstr>
      <vt:lpstr>Өрт гидранттары</vt:lpstr>
      <vt:lpstr>Күрделі жөндеуден бөлек жасалған жұмыстар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Астана қаласы әкімдігінің «№31 мектеп-гимназия» ШЖҚ МКК бюджеті туралы ақпарат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стенды</vt:lpstr>
      <vt:lpstr>фотолар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Астана қаласы әкімдігінің «№31 мектеп-гимназия» ШЖҚ МКК  1-11 сынып төрағалары мен төрайымдарға жалпы жиналыс</dc:title>
  <dc:creator>Ученик</dc:creator>
  <cp:lastModifiedBy>Ученик</cp:lastModifiedBy>
  <cp:revision>27</cp:revision>
  <dcterms:created xsi:type="dcterms:W3CDTF">2025-01-20T06:32:44Z</dcterms:created>
  <dcterms:modified xsi:type="dcterms:W3CDTF">2025-01-20T11:47:26Z</dcterms:modified>
</cp:coreProperties>
</file>